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60" r:id="rId3"/>
    <p:sldId id="297" r:id="rId4"/>
    <p:sldId id="322" r:id="rId5"/>
    <p:sldId id="311" r:id="rId6"/>
    <p:sldId id="323" r:id="rId7"/>
    <p:sldId id="327" r:id="rId8"/>
    <p:sldId id="326" r:id="rId9"/>
    <p:sldId id="328" r:id="rId10"/>
    <p:sldId id="314" r:id="rId11"/>
    <p:sldId id="318" r:id="rId12"/>
    <p:sldId id="259" r:id="rId13"/>
  </p:sldIdLst>
  <p:sldSz cx="9144000" cy="6858000" type="screen4x3"/>
  <p:notesSz cx="6858000" cy="9144000"/>
  <p:embeddedFontLst>
    <p:embeddedFont>
      <p:font typeface="HY헤드라인M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E6E6E6"/>
    <a:srgbClr val="17375E"/>
    <a:srgbClr val="D1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3176" autoAdjust="0"/>
  </p:normalViewPr>
  <p:slideViewPr>
    <p:cSldViewPr>
      <p:cViewPr varScale="1">
        <p:scale>
          <a:sx n="106" d="100"/>
          <a:sy n="106" d="100"/>
        </p:scale>
        <p:origin x="180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4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895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746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31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1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06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GIL(Global Interpreter Lock)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정해진 시간에는 하나의 쓰레드만 일하므로 </a:t>
            </a:r>
            <a:r>
              <a:rPr lang="ko-KR" alt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멀티프로세싱을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구현한 것과 성능을 비교할 필요가 있다</a:t>
            </a:r>
            <a:endParaRPr lang="en-US" altLang="ko-KR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431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CCTV</a:t>
            </a:r>
            <a:r>
              <a:rPr lang="ko-KR" altLang="en-US" dirty="0"/>
              <a:t>에 대한 정보들을 </a:t>
            </a:r>
            <a:r>
              <a:rPr lang="en-US" altLang="ko-KR" dirty="0" err="1"/>
              <a:t>dict</a:t>
            </a:r>
            <a:r>
              <a:rPr lang="ko-KR" altLang="en-US" dirty="0"/>
              <a:t>형태로 </a:t>
            </a:r>
            <a:r>
              <a:rPr lang="ko-KR" altLang="en-US" dirty="0" err="1"/>
              <a:t>저장해놓았습니다</a:t>
            </a:r>
            <a:r>
              <a:rPr lang="en-US" altLang="ko-KR" dirty="0"/>
              <a:t>. </a:t>
            </a:r>
            <a:r>
              <a:rPr lang="en-US" altLang="ko-KR" dirty="0" err="1"/>
              <a:t>Dict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중 </a:t>
            </a:r>
            <a:r>
              <a:rPr lang="en-US" altLang="ko-KR" dirty="0"/>
              <a:t>alert</a:t>
            </a:r>
            <a:r>
              <a:rPr lang="ko-KR" altLang="en-US" dirty="0"/>
              <a:t>과 </a:t>
            </a:r>
            <a:r>
              <a:rPr lang="en-US" altLang="ko-KR" dirty="0"/>
              <a:t>trash</a:t>
            </a:r>
            <a:r>
              <a:rPr lang="ko-KR" altLang="en-US" dirty="0"/>
              <a:t>만 변경하며 이 두 </a:t>
            </a:r>
            <a:r>
              <a:rPr lang="en-US" altLang="ko-KR" dirty="0"/>
              <a:t>key</a:t>
            </a:r>
            <a:r>
              <a:rPr lang="ko-KR" altLang="en-US" dirty="0"/>
              <a:t>에 대한 </a:t>
            </a:r>
            <a:r>
              <a:rPr lang="en-US" altLang="ko-KR" dirty="0"/>
              <a:t>value</a:t>
            </a:r>
            <a:r>
              <a:rPr lang="ko-KR" altLang="en-US" dirty="0"/>
              <a:t>를 변경하기 위한 알고리즘을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변수들을 조정하기 위한 함수에서 쓰이는 변수들을 </a:t>
            </a:r>
            <a:r>
              <a:rPr lang="en-US" altLang="ko-KR" dirty="0"/>
              <a:t>global</a:t>
            </a:r>
            <a:r>
              <a:rPr lang="ko-KR" altLang="en-US" dirty="0"/>
              <a:t>로 저장하여 조작이 용이하게 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65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 감지 알고리즘은 사람이 쓰러진 상황과는 조금 달랐습니다</a:t>
            </a:r>
            <a:r>
              <a:rPr lang="en-US" altLang="ko-KR" dirty="0"/>
              <a:t>. </a:t>
            </a:r>
            <a:r>
              <a:rPr lang="ko-KR" altLang="en-US" dirty="0"/>
              <a:t>쓰레기가 감지되는 순간 알림을 주기에는 단순히 사람이 쓰레기를 들고 지나가는 경우일 수도 있기 때문이었습니다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사람이 쓰레기를 버리는 순간을 감지하기 위해서 </a:t>
            </a:r>
            <a:r>
              <a:rPr lang="ko-KR" altLang="en-US" dirty="0" err="1"/>
              <a:t>디텍트한</a:t>
            </a:r>
            <a:r>
              <a:rPr lang="ko-KR" altLang="en-US" dirty="0"/>
              <a:t> 사람과 쓰레기의 좌표간 거리를 측정하려 했으나</a:t>
            </a:r>
            <a:r>
              <a:rPr lang="en-US" altLang="ko-KR" dirty="0"/>
              <a:t>, </a:t>
            </a:r>
            <a:r>
              <a:rPr lang="ko-KR" altLang="en-US" dirty="0"/>
              <a:t>객체 인식만으로 가까운 거리와 먼 거리의 객체간 거리를 계산하는데 어려움이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쓰레기를 </a:t>
            </a:r>
            <a:r>
              <a:rPr lang="ko-KR" altLang="en-US" dirty="0" err="1"/>
              <a:t>디텍트하고</a:t>
            </a:r>
            <a:r>
              <a:rPr lang="ko-KR" altLang="en-US" dirty="0"/>
              <a:t> 약 </a:t>
            </a:r>
            <a:r>
              <a:rPr lang="en-US" altLang="ko-KR" dirty="0"/>
              <a:t>10</a:t>
            </a:r>
            <a:r>
              <a:rPr lang="ko-KR" altLang="en-US" dirty="0"/>
              <a:t>분 정도의 시간을 두어 지속적으로 쓰레기가 감지된다면 쓰레기가 버려져 있다고 판단하여 변수를 변경하도록 했습니다</a:t>
            </a:r>
            <a:r>
              <a:rPr lang="en-US" altLang="ko-KR" dirty="0"/>
              <a:t>. </a:t>
            </a:r>
            <a:r>
              <a:rPr lang="ko-KR" altLang="en-US" dirty="0"/>
              <a:t>그 대신 쓰레기가 감지된 직후부터 일정 시간의 영상을 캡처하여 </a:t>
            </a:r>
            <a:r>
              <a:rPr lang="en-US" altLang="ko-KR" dirty="0"/>
              <a:t>10</a:t>
            </a:r>
            <a:r>
              <a:rPr lang="ko-KR" altLang="en-US" dirty="0"/>
              <a:t>분이 지나 쓰레기가 버려졌다고 판단하면 해당 영상을 저장하여 추후에 관리자가 영상을 참조해 범인 색출에 도움이 되도록 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35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blob/master/research/object_detection/g3doc/img/kites_detections_output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06.01497" TargetMode="External"/><Relationship Id="rId5" Type="http://schemas.openxmlformats.org/officeDocument/2006/relationships/hyperlink" Target="https://laonple.blog.me/220608018546" TargetMode="External"/><Relationship Id="rId4" Type="http://schemas.openxmlformats.org/officeDocument/2006/relationships/hyperlink" Target="http://deeplearning.stanford.edu/wiki/index.php/File:Convolution_schematic.gi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핵심기술발표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3E2A99-0A1E-4E7B-BFCB-E10159EA69F5}"/>
              </a:ext>
            </a:extLst>
          </p:cNvPr>
          <p:cNvSpPr/>
          <p:nvPr/>
        </p:nvSpPr>
        <p:spPr>
          <a:xfrm>
            <a:off x="4067944" y="4293096"/>
            <a:ext cx="473427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201402750 </a:t>
            </a:r>
            <a:r>
              <a:rPr lang="ko-KR" altLang="en-US" kern="0" dirty="0">
                <a:solidFill>
                  <a:schemeClr val="bg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임광효</a:t>
            </a:r>
            <a:endParaRPr lang="ko-KR" altLang="en-US" sz="1050" kern="0" spc="0" dirty="0">
              <a:solidFill>
                <a:schemeClr val="bg1"/>
              </a:solidFill>
              <a:effectLst/>
              <a:latin typeface="Rix비타민 L" panose="02020603020101020101" pitchFamily="18" charset="-127"/>
              <a:ea typeface="Rix비타민 L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295847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결론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1BAF654-7526-4876-9871-7B60D9394E63}"/>
              </a:ext>
            </a:extLst>
          </p:cNvPr>
          <p:cNvSpPr txBox="1">
            <a:spLocks/>
          </p:cNvSpPr>
          <p:nvPr/>
        </p:nvSpPr>
        <p:spPr>
          <a:xfrm>
            <a:off x="167962" y="1587726"/>
            <a:ext cx="8868534" cy="414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쓰레기에 대한 객체 인식 미흡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더 많은 양의 이미 추가 필요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Multithreading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통해 다수의 입력 수행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Multiprocessing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사용한 후 성능 비교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상황 알고리즘 개선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→ 코드의 최적화 필요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29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295847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출처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05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568EFB5-0D9A-44F9-B056-FD70C0C03DCC}"/>
              </a:ext>
            </a:extLst>
          </p:cNvPr>
          <p:cNvSpPr txBox="1">
            <a:spLocks/>
          </p:cNvSpPr>
          <p:nvPr/>
        </p:nvSpPr>
        <p:spPr>
          <a:xfrm>
            <a:off x="167962" y="1278542"/>
            <a:ext cx="8868534" cy="496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1]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https://github.com/tensorflow/models/blob/master/research/object_detection 	/g3doc/</a:t>
            </a: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img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/kites_detections_output.jpg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2]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http://deeplearning.stanford.edu/wiki/index.php/File:Convolution_schematic.gif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3]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https://laonple.blog.me/220608018546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4]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https://arxiv.org/abs/1506.01497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[</a:t>
            </a: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Shaoqing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Ren, </a:t>
            </a: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Kaiming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He, Ross </a:t>
            </a: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Girshick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Jian Sun. “Faster R-CNN: Towards Real-Time 	Object Detection with Region Proposal Networks”(6 Jan 2016)]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140814-D0FE-4A68-84B8-4646E5D82186}"/>
              </a:ext>
            </a:extLst>
          </p:cNvPr>
          <p:cNvSpPr/>
          <p:nvPr/>
        </p:nvSpPr>
        <p:spPr>
          <a:xfrm>
            <a:off x="530674" y="1612031"/>
            <a:ext cx="614545" cy="29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52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068960"/>
            <a:ext cx="914400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260C1-EB5F-4BD1-976C-D0D5D633B928}"/>
              </a:ext>
            </a:extLst>
          </p:cNvPr>
          <p:cNvSpPr txBox="1"/>
          <p:nvPr/>
        </p:nvSpPr>
        <p:spPr>
          <a:xfrm>
            <a:off x="3949386" y="1912927"/>
            <a:ext cx="1215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EDUM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5536" y="284364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1720" y="284364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기술 설명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51920" y="284364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08104" y="285293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결론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36296" y="2843644"/>
            <a:ext cx="21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출처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767588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3737" y="25126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소개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4741CF05-D17A-4EB1-A9AA-2FE39C892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348" y="2504244"/>
            <a:ext cx="7759035" cy="358616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인식 및 감지 알고리즘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4867F-BF96-4A5B-B08A-5582E701A04D}"/>
              </a:ext>
            </a:extLst>
          </p:cNvPr>
          <p:cNvSpPr txBox="1"/>
          <p:nvPr/>
        </p:nvSpPr>
        <p:spPr>
          <a:xfrm>
            <a:off x="269348" y="1234782"/>
            <a:ext cx="3222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담당 임무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324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0946" y="278681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비타민 M" panose="02020603020101020101" pitchFamily="18" charset="-127"/>
                <a:ea typeface="Rix비타민 M" panose="02020603020101020101" pitchFamily="18" charset="-127"/>
              </a:rPr>
              <a:t>기술 설명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43" name="내용 개체 틀 4">
            <a:extLst>
              <a:ext uri="{FF2B5EF4-FFF2-40B4-BE49-F238E27FC236}">
                <a16:creationId xmlns:a16="http://schemas.microsoft.com/office/drawing/2014/main" id="{32317F6C-E32E-4038-B673-18F423AA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8023" y="2024989"/>
            <a:ext cx="4536505" cy="1799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사용하여 구축된 오픈소스 프레임워크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inception v2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62D7C-605E-4216-BEFB-4B0664CF7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81681"/>
            <a:ext cx="4667274" cy="267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E97F5-9E75-4B81-8B9E-9A059A5613A0}"/>
              </a:ext>
            </a:extLst>
          </p:cNvPr>
          <p:cNvSpPr txBox="1"/>
          <p:nvPr/>
        </p:nvSpPr>
        <p:spPr>
          <a:xfrm>
            <a:off x="4805851" y="1558674"/>
            <a:ext cx="251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Detection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Brain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팀에서 연구용으로 개발한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로서 다양한 분야에 활용 가능한 범용성이 높은 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시스템이다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8FCE6-4F8D-476D-936D-A608173FB1E9}"/>
              </a:ext>
            </a:extLst>
          </p:cNvPr>
          <p:cNvSpPr txBox="1"/>
          <p:nvPr/>
        </p:nvSpPr>
        <p:spPr>
          <a:xfrm>
            <a:off x="467544" y="423976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Tensorflow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A1D92-F041-4656-B438-2352022F46B5}"/>
              </a:ext>
            </a:extLst>
          </p:cNvPr>
          <p:cNvSpPr txBox="1"/>
          <p:nvPr/>
        </p:nvSpPr>
        <p:spPr>
          <a:xfrm>
            <a:off x="683568" y="5597900"/>
            <a:ext cx="8244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객체를 인식하기 위해서는 사전 학습된 모델이 필요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사용하는 모델은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COCO Image Dataset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사용하여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RCNN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방식으로 학습</a:t>
            </a:r>
            <a:endParaRPr lang="en-US" altLang="ko-KR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91313-447F-4BE8-AC0D-D80698AEAF69}"/>
              </a:ext>
            </a:extLst>
          </p:cNvPr>
          <p:cNvSpPr txBox="1"/>
          <p:nvPr/>
        </p:nvSpPr>
        <p:spPr>
          <a:xfrm>
            <a:off x="467544" y="521628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사용 조건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A1DEF-4D64-4E37-BDC7-EDF15AEE1E53}"/>
              </a:ext>
            </a:extLst>
          </p:cNvPr>
          <p:cNvSpPr txBox="1"/>
          <p:nvPr/>
        </p:nvSpPr>
        <p:spPr>
          <a:xfrm>
            <a:off x="4391979" y="4061584"/>
            <a:ext cx="540061" cy="2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5161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2642B6D5-FCB1-4B3B-AF0A-0E3C2F850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852" y="2118742"/>
            <a:ext cx="7759035" cy="3764162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인식 추가 학습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객체 인식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카메라를 사용한 객체 인식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 입력 처리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상황 알고리즘 개선 및 개발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쓰러진 사람 감지 알고리즘 개선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감지 알고리즘 개발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3222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목표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7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408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인식 추가 학습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8EA14AB6-5466-48D9-B364-9748087DC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852" y="2118742"/>
            <a:ext cx="7759035" cy="3764162"/>
          </a:xfrm>
        </p:spPr>
        <p:txBody>
          <a:bodyPr>
            <a:norm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이미지에 대한 머신 러닝 수행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봉투 및 유리병 이미지 사용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2E057B-4FDA-4B11-B376-AFE8E490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9" t="332" r="-69" b="-332"/>
          <a:stretch/>
        </p:blipFill>
        <p:spPr>
          <a:xfrm>
            <a:off x="5679430" y="2098258"/>
            <a:ext cx="2884262" cy="25606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E98565-FFCE-4D99-8AD8-148E873FE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67" y="970856"/>
            <a:ext cx="5286196" cy="3885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488147-49C7-41EB-A60E-3D876F9D3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18" y="960994"/>
            <a:ext cx="5098822" cy="40866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093EF6-FB3D-400A-88A1-40E5D20F7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52" y="940527"/>
            <a:ext cx="5951134" cy="44608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D02D05-9F74-43CB-B0FE-EE582263F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68" y="940526"/>
            <a:ext cx="5645454" cy="4460883"/>
          </a:xfrm>
          <a:prstGeom prst="rect">
            <a:avLst/>
          </a:prstGeom>
        </p:spPr>
      </p:pic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158F6DC0-A3A3-4F07-A618-BFA6FF753740}"/>
              </a:ext>
            </a:extLst>
          </p:cNvPr>
          <p:cNvSpPr txBox="1">
            <a:spLocks/>
          </p:cNvSpPr>
          <p:nvPr/>
        </p:nvSpPr>
        <p:spPr>
          <a:xfrm>
            <a:off x="1415935" y="5789696"/>
            <a:ext cx="6674952" cy="92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다양한 이미지를 통한 추가 학습 필요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쓰레기의 종류를 세분화하여 이미지 확보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플라스틱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종이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깡통 등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3FC813-AF9C-404D-8CFE-64BBBB4B7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28" y="1485629"/>
            <a:ext cx="4791744" cy="38867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007512-DFF6-4661-A261-637A104F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85" y="993648"/>
            <a:ext cx="6383105" cy="44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2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ㅂ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653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카메라를 사용한 객체 인식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EF6931DF-63B3-4383-980D-446DE6FC0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852" y="2118742"/>
            <a:ext cx="7759035" cy="516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Multithreading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46D1C85C-62F3-41BA-8FC7-9816E51DA1EF}"/>
              </a:ext>
            </a:extLst>
          </p:cNvPr>
          <p:cNvSpPr txBox="1">
            <a:spLocks/>
          </p:cNvSpPr>
          <p:nvPr/>
        </p:nvSpPr>
        <p:spPr>
          <a:xfrm>
            <a:off x="1415935" y="5789696"/>
            <a:ext cx="6674952" cy="92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단일 카메라를 사용한 객체 인식보다 프레임이 현저히 감소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Multithreading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Multiprocessing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비교 필요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DA0BAF-EF22-46C2-BB1A-2E5F9EA4D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13" y="2564291"/>
            <a:ext cx="4279075" cy="28201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410520-C4BD-4A1B-A467-8BC63FB499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2" y="2564291"/>
            <a:ext cx="4220878" cy="28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675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상황 알고리즘 개선 및 개발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B739A-F70E-4CF2-B71A-A9D3618F2AC2}"/>
              </a:ext>
            </a:extLst>
          </p:cNvPr>
          <p:cNvSpPr txBox="1"/>
          <p:nvPr/>
        </p:nvSpPr>
        <p:spPr>
          <a:xfrm>
            <a:off x="269348" y="1785579"/>
            <a:ext cx="7759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쓰러진 사람 감지 알고리즘 개선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B1222-CFAA-4AD3-8CDE-55B675E12745}"/>
              </a:ext>
            </a:extLst>
          </p:cNvPr>
          <p:cNvSpPr txBox="1"/>
          <p:nvPr/>
        </p:nvSpPr>
        <p:spPr>
          <a:xfrm>
            <a:off x="351122" y="5790394"/>
            <a:ext cx="724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단위로 카운트를 하여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카운트의 속도가 컴퓨터의 성능에 좌우됨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라이브러리를 통한 절대적인 비교 필요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357235AF-5B36-4B4A-9CCC-29CF956D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349" y="2218506"/>
            <a:ext cx="7759035" cy="516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CCTV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{'</a:t>
            </a:r>
            <a:r>
              <a:rPr lang="en-US" altLang="ko-KR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cam_id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1,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＇</a:t>
            </a:r>
            <a:r>
              <a:rPr lang="en-US" altLang="ko-KR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cam_status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'safe’, '</a:t>
            </a:r>
            <a:r>
              <a:rPr lang="en-US" altLang="ko-KR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cam_location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’: ‘Location’, 'trash': False}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97E369EE-25E3-40E2-BFFC-33B8DA0D3A45}"/>
              </a:ext>
            </a:extLst>
          </p:cNvPr>
          <p:cNvSpPr txBox="1">
            <a:spLocks/>
          </p:cNvSpPr>
          <p:nvPr/>
        </p:nvSpPr>
        <p:spPr>
          <a:xfrm>
            <a:off x="269348" y="2564904"/>
            <a:ext cx="8450521" cy="386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쓰러진 사람을 감지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카운트 증가 →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카운트 후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warning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변경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서버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업데이트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24E2248-A7D5-4373-8D94-703E8D39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841914"/>
            <a:ext cx="1504950" cy="161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996DA1-75E6-4AA3-933E-2EAA9A66B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053" y="2988568"/>
            <a:ext cx="1247775" cy="152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E3E0EAB-2591-4C98-9A39-B2D0AC480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4" b="424"/>
          <a:stretch/>
        </p:blipFill>
        <p:spPr>
          <a:xfrm>
            <a:off x="4860032" y="3158810"/>
            <a:ext cx="3294540" cy="26306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D4DCBE-4C3E-48F9-A0DD-9431DA408EA1}"/>
              </a:ext>
            </a:extLst>
          </p:cNvPr>
          <p:cNvSpPr txBox="1"/>
          <p:nvPr/>
        </p:nvSpPr>
        <p:spPr>
          <a:xfrm>
            <a:off x="4071473" y="4235608"/>
            <a:ext cx="4822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endParaRPr lang="en-US" altLang="ko-K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E88A7CF-0259-4255-9319-6760605B71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9" y="3159743"/>
            <a:ext cx="3349551" cy="263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675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상황 알고리즘 개선 및 개발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B739A-F70E-4CF2-B71A-A9D3618F2AC2}"/>
              </a:ext>
            </a:extLst>
          </p:cNvPr>
          <p:cNvSpPr txBox="1"/>
          <p:nvPr/>
        </p:nvSpPr>
        <p:spPr>
          <a:xfrm>
            <a:off x="269348" y="1785579"/>
            <a:ext cx="7759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감지 알고리즘 개발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B1222-CFAA-4AD3-8CDE-55B675E12745}"/>
              </a:ext>
            </a:extLst>
          </p:cNvPr>
          <p:cNvSpPr txBox="1"/>
          <p:nvPr/>
        </p:nvSpPr>
        <p:spPr>
          <a:xfrm>
            <a:off x="351122" y="5790394"/>
            <a:ext cx="72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종종 쓰레기가 없음에도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DB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업데이트 하려함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알고리즘 개선 필요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357235AF-5B36-4B4A-9CCC-29CF956D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349" y="2218506"/>
            <a:ext cx="7759035" cy="516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CCTV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{'</a:t>
            </a:r>
            <a:r>
              <a:rPr lang="en-US" altLang="ko-KR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cam_id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1, 'alert': 'safe', 'trash': False}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97E369EE-25E3-40E2-BFFC-33B8DA0D3A45}"/>
              </a:ext>
            </a:extLst>
          </p:cNvPr>
          <p:cNvSpPr txBox="1">
            <a:spLocks/>
          </p:cNvSpPr>
          <p:nvPr/>
        </p:nvSpPr>
        <p:spPr>
          <a:xfrm>
            <a:off x="269348" y="2564904"/>
            <a:ext cx="8450521" cy="38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감지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카운트 증가 →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카운트 후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변경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서버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업데이트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4DCBE-4C3E-48F9-A0DD-9431DA408EA1}"/>
              </a:ext>
            </a:extLst>
          </p:cNvPr>
          <p:cNvSpPr txBox="1"/>
          <p:nvPr/>
        </p:nvSpPr>
        <p:spPr>
          <a:xfrm>
            <a:off x="4071473" y="4235608"/>
            <a:ext cx="4822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endParaRPr lang="en-US" altLang="ko-K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2A7AC6-514E-4394-91C8-C503CC75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65" y="2830738"/>
            <a:ext cx="1247775" cy="161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3663CB-0799-47DC-891F-1F203EBE3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65" y="2979043"/>
            <a:ext cx="1038225" cy="161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AB270-7362-4B18-8F79-6DF74A7F2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2" y="3167132"/>
            <a:ext cx="1872208" cy="26261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59D97C-1D2C-4679-935F-3FB9F381E7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5319" b="16019"/>
          <a:stretch/>
        </p:blipFill>
        <p:spPr>
          <a:xfrm>
            <a:off x="4644008" y="3573016"/>
            <a:ext cx="3168352" cy="1520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7A7DEB-8083-463C-BD6B-AAC265C0A4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83" b="-13483"/>
          <a:stretch/>
        </p:blipFill>
        <p:spPr>
          <a:xfrm>
            <a:off x="4644008" y="4941168"/>
            <a:ext cx="3168352" cy="216216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C2B7B6A-888D-4270-AC00-986CFE387973}"/>
              </a:ext>
            </a:extLst>
          </p:cNvPr>
          <p:cNvSpPr/>
          <p:nvPr/>
        </p:nvSpPr>
        <p:spPr>
          <a:xfrm>
            <a:off x="6156176" y="3850091"/>
            <a:ext cx="72008" cy="108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A8E5E93-5CEE-43CC-99C5-0F9D3DFC14A1}"/>
              </a:ext>
            </a:extLst>
          </p:cNvPr>
          <p:cNvSpPr/>
          <p:nvPr/>
        </p:nvSpPr>
        <p:spPr>
          <a:xfrm>
            <a:off x="6156176" y="4185048"/>
            <a:ext cx="72008" cy="108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371F5A4-AA55-4D90-B9EF-37C139825E47}"/>
              </a:ext>
            </a:extLst>
          </p:cNvPr>
          <p:cNvSpPr/>
          <p:nvPr/>
        </p:nvSpPr>
        <p:spPr>
          <a:xfrm>
            <a:off x="6156176" y="4545088"/>
            <a:ext cx="72008" cy="108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74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668</Words>
  <Application>Microsoft Office PowerPoint</Application>
  <PresentationFormat>화면 슬라이드 쇼(4:3)</PresentationFormat>
  <Paragraphs>127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Rix비타민 L</vt:lpstr>
      <vt:lpstr>HY헤드라인M</vt:lpstr>
      <vt:lpstr>맑은 고딕</vt:lpstr>
      <vt:lpstr>Arial</vt:lpstr>
      <vt:lpstr>Rix비타민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김민수</cp:lastModifiedBy>
  <cp:revision>157</cp:revision>
  <dcterms:created xsi:type="dcterms:W3CDTF">2016-11-03T20:47:04Z</dcterms:created>
  <dcterms:modified xsi:type="dcterms:W3CDTF">2018-11-08T04:22:49Z</dcterms:modified>
</cp:coreProperties>
</file>